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063" r:id="rId2"/>
    <p:sldId id="262" r:id="rId3"/>
    <p:sldId id="3062" r:id="rId4"/>
    <p:sldId id="3065" r:id="rId5"/>
    <p:sldId id="3069" r:id="rId6"/>
    <p:sldId id="3096" r:id="rId7"/>
    <p:sldId id="256" r:id="rId8"/>
    <p:sldId id="259" r:id="rId9"/>
    <p:sldId id="263" r:id="rId10"/>
    <p:sldId id="265" r:id="rId11"/>
    <p:sldId id="264" r:id="rId12"/>
    <p:sldId id="3097" r:id="rId13"/>
    <p:sldId id="3100" r:id="rId14"/>
    <p:sldId id="3103" r:id="rId15"/>
    <p:sldId id="309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9"/>
    <p:restoredTop sz="96281"/>
  </p:normalViewPr>
  <p:slideViewPr>
    <p:cSldViewPr snapToGrid="0" snapToObjects="1">
      <p:cViewPr varScale="1">
        <p:scale>
          <a:sx n="118" d="100"/>
          <a:sy n="118" d="100"/>
        </p:scale>
        <p:origin x="20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DA9B0-857F-BE4C-A9AB-508C2A2ECD4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77932-7189-3A44-A7CE-912328B41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31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09BFD-E4AF-E547-9A8D-8B17800AA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00505E-1C9C-3344-B127-18898C26D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B25FB-301F-CA4D-B687-F7ABD9BB1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8BAD-51E6-124E-9311-C2E9CBDADCA4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8F3BA-B375-DA4F-AE16-BC6328B8A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EF030-6055-7F44-8E33-E981DD334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7792-07BD-B94F-80DA-FB13778AA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04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46495-27FF-FB46-8479-2A91D520B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730F87-F826-1E4E-BB30-5F0433DD2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416F7-F322-B24D-9744-FF07F74A6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8BAD-51E6-124E-9311-C2E9CBDADCA4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9062-C459-564F-A1A0-7D34570DA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9727D-4081-3E47-8A8D-768E16A59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7792-07BD-B94F-80DA-FB13778AA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30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16FC6B-ADB5-A748-8FD0-C589156525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A91C6A-A62C-2346-BF9F-E9C04D193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5C7CD-295E-5844-9C03-E55F73C49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8BAD-51E6-124E-9311-C2E9CBDADCA4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158B-5202-5842-A535-7DB3BE863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20E1E-675B-954E-829F-4E6674482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7792-07BD-B94F-80DA-FB13778AA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A1B8C-6DCD-6F4C-91C0-E702C02E2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77CDE-1121-BA42-B395-7787F5DA5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4C6FC-76AE-8846-8A04-B163657F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8BAD-51E6-124E-9311-C2E9CBDADCA4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5309A-CCFB-C844-8B58-C735DD014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05D16-8168-3247-A5C9-D11A5B26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7792-07BD-B94F-80DA-FB13778AA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84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4D45A-FE86-584C-9586-28015E701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9EF9A-D9F1-134E-A522-00CD3D59F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D4254-B537-8A42-A962-2FC23D63B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8BAD-51E6-124E-9311-C2E9CBDADCA4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00EDC-6AC8-DB45-87A2-C4D787F20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865DF-9E87-DA4F-B8A3-C5DE91F35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7792-07BD-B94F-80DA-FB13778AA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43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CD20C-F1E9-6346-88C3-0F7ED064D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DBC9E-5319-F741-9C83-B6481A415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0E84B0-DE9B-EB4F-B032-973C27417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AA937-AE3D-5C43-8382-5C54A0631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8BAD-51E6-124E-9311-C2E9CBDADCA4}" type="datetimeFigureOut">
              <a:rPr lang="en-US" smtClean="0"/>
              <a:t>3/22/21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66FB2-3440-FA4C-81C1-4DCBA6460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64B2C-EA20-4A43-9606-A18DE091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7792-07BD-B94F-80DA-FB13778AA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31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071DE-CF28-254C-AF8B-B83C77AA5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8CB5E-0C71-9648-86AA-0F3F139ED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C8BEC-31EF-214B-B318-74C981BAF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91B3FE-00B4-5E46-BD01-A787D8EF2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4A1E41-3E24-7247-889A-8B0C105200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C5F57A-B44A-4646-96C7-076204C75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8BAD-51E6-124E-9311-C2E9CBDADCA4}" type="datetimeFigureOut">
              <a:rPr lang="en-US" smtClean="0"/>
              <a:t>3/22/21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AA9AA4-B5B7-7742-8EB2-5B142B2A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6B3C75-5450-E34C-8063-10C2988C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7792-07BD-B94F-80DA-FB13778AA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56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EAF0E-6E86-6546-9133-2E6FDD29C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81F49B-5406-5C4B-8555-BF4EED23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8BAD-51E6-124E-9311-C2E9CBDADCA4}" type="datetimeFigureOut">
              <a:rPr lang="en-US" smtClean="0"/>
              <a:t>3/22/21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895C6F-C2AE-5E4F-9258-2E8DC83EE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534C6-5EF3-194B-90F5-38EA2BB7D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7792-07BD-B94F-80DA-FB13778AA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2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F66080-C52B-7547-BF1C-658958215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8BAD-51E6-124E-9311-C2E9CBDADCA4}" type="datetimeFigureOut">
              <a:rPr lang="en-US" smtClean="0"/>
              <a:t>3/22/21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42FD5C-D4AA-6D4A-B4FA-DF3D18ED4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B88D-1C80-EB44-836A-5AB02494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7792-07BD-B94F-80DA-FB13778AA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11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EEA2-5164-F44F-9A46-7DC4CB0BD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22F15-CB07-AB43-883A-F359E9C95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DA98CE-C2C6-E84D-BFBA-4AE1E59FE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D07B04-DDAE-5148-B39F-51A6BD167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8BAD-51E6-124E-9311-C2E9CBDADCA4}" type="datetimeFigureOut">
              <a:rPr lang="en-US" smtClean="0"/>
              <a:t>3/22/21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725BE-97A5-9648-A061-6A6488F77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7DA66-FF15-2F48-8CFD-50FEE271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7792-07BD-B94F-80DA-FB13778AA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56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92C02-42ED-334E-84BB-766EBD500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2CC17B-720C-944C-AB3E-5E61E82AD5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16641-D142-FB4D-928A-429BE1446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ECC29A-F5E9-3743-A932-ED2A67F97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8BAD-51E6-124E-9311-C2E9CBDADCA4}" type="datetimeFigureOut">
              <a:rPr lang="en-US" smtClean="0"/>
              <a:t>3/22/21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32E4D-588B-A141-B251-6852C59BC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29937A-01FA-D845-8428-453E9A811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7792-07BD-B94F-80DA-FB13778AA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52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9A03ED-D4C3-854E-A07B-0EBDF982C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8CC43-19F6-324D-A640-0C5A30253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FCC31-BAE7-DF4F-A7E3-81D8B6152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B8BAD-51E6-124E-9311-C2E9CBDADCA4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BE31-C9F4-BF46-BA5C-82B8260AA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C3D6F-E8D3-ED41-892C-2350FBAD0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27792-07BD-B94F-80DA-FB13778AA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8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iff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eaaroundus.org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tiff"/><Relationship Id="rId7" Type="http://schemas.openxmlformats.org/officeDocument/2006/relationships/image" Target="../media/image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jpeg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4B28D3-9FC4-D440-8E9D-E4168A78F896}"/>
              </a:ext>
            </a:extLst>
          </p:cNvPr>
          <p:cNvSpPr txBox="1"/>
          <p:nvPr/>
        </p:nvSpPr>
        <p:spPr>
          <a:xfrm>
            <a:off x="112282" y="1647095"/>
            <a:ext cx="4080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UBC Fisheries Economics Research Unit,</a:t>
            </a:r>
          </a:p>
        </p:txBody>
      </p:sp>
      <p:pic>
        <p:nvPicPr>
          <p:cNvPr id="6" name="Picture 2" descr="UBC Fisheries Economics Research Unit">
            <a:extLst>
              <a:ext uri="{FF2B5EF4-FFF2-40B4-BE49-F238E27FC236}">
                <a16:creationId xmlns:a16="http://schemas.microsoft.com/office/drawing/2014/main" id="{82A08835-DB40-1C4F-9E0D-D8AD38C01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42"/>
          <a:stretch/>
        </p:blipFill>
        <p:spPr bwMode="auto">
          <a:xfrm>
            <a:off x="1394404" y="182742"/>
            <a:ext cx="1495081" cy="146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A7695C0-B6FD-F042-8D26-7533160B0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82" y="211593"/>
            <a:ext cx="1079251" cy="14697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0A1920-D66C-2B44-AC19-D5BE873E698B}"/>
              </a:ext>
            </a:extLst>
          </p:cNvPr>
          <p:cNvSpPr txBox="1"/>
          <p:nvPr/>
        </p:nvSpPr>
        <p:spPr>
          <a:xfrm>
            <a:off x="112282" y="2339328"/>
            <a:ext cx="71435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Main Research Theme:</a:t>
            </a:r>
          </a:p>
          <a:p>
            <a:r>
              <a:rPr lang="en-CA" sz="2800" b="1" dirty="0">
                <a:solidFill>
                  <a:srgbClr val="0070C0"/>
                </a:solidFill>
              </a:rPr>
              <a:t>Impacts of Climate Change, Overfishing and Pollution in Fisheries: A Risk Management and Solution Policy Framework.</a:t>
            </a:r>
            <a:br>
              <a:rPr lang="en-CA" sz="2800" b="1" dirty="0">
                <a:solidFill>
                  <a:srgbClr val="0070C0"/>
                </a:solidFill>
              </a:rPr>
            </a:b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1" name="Picture 10" descr="May be an image of 2 people and people smiling">
            <a:extLst>
              <a:ext uri="{FF2B5EF4-FFF2-40B4-BE49-F238E27FC236}">
                <a16:creationId xmlns:a16="http://schemas.microsoft.com/office/drawing/2014/main" id="{A3923021-B471-3649-80BB-055A3DC9A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4637" r="46522" b="45701"/>
          <a:stretch/>
        </p:blipFill>
        <p:spPr bwMode="auto">
          <a:xfrm>
            <a:off x="7738067" y="2662797"/>
            <a:ext cx="2427514" cy="3372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Vicky Wing Yee Lam | Institute for the Oceans and Fisheries">
            <a:extLst>
              <a:ext uri="{FF2B5EF4-FFF2-40B4-BE49-F238E27FC236}">
                <a16:creationId xmlns:a16="http://schemas.microsoft.com/office/drawing/2014/main" id="{1D8F04CB-E37E-964C-9E56-DE3ECF9D6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037" y="235035"/>
            <a:ext cx="1924006" cy="1924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Juan José Alava | Institute for the Oceans and Fisheries">
            <a:extLst>
              <a:ext uri="{FF2B5EF4-FFF2-40B4-BE49-F238E27FC236}">
                <a16:creationId xmlns:a16="http://schemas.microsoft.com/office/drawing/2014/main" id="{A60627F7-4EA5-1247-B5A6-93A2D017C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914" y="222933"/>
            <a:ext cx="1660781" cy="1890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Professor Rashid Sumaila named a University Killam Professor - Faculty of  Arts">
            <a:extLst>
              <a:ext uri="{FF2B5EF4-FFF2-40B4-BE49-F238E27FC236}">
                <a16:creationId xmlns:a16="http://schemas.microsoft.com/office/drawing/2014/main" id="{3387A63A-44C9-6A4E-8515-9637535C9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9" t="5067" r="11850" b="19025"/>
          <a:stretch/>
        </p:blipFill>
        <p:spPr bwMode="auto">
          <a:xfrm>
            <a:off x="5768221" y="270153"/>
            <a:ext cx="1859962" cy="1843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98C2B5-C51A-D647-A8E0-101931B7D5FF}"/>
              </a:ext>
            </a:extLst>
          </p:cNvPr>
          <p:cNvSpPr txBox="1"/>
          <p:nvPr/>
        </p:nvSpPr>
        <p:spPr>
          <a:xfrm>
            <a:off x="5661831" y="2128108"/>
            <a:ext cx="266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Prof. U. Rashid Sumaila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C8A9A8-7059-B64C-A2D5-4672E59BC022}"/>
              </a:ext>
            </a:extLst>
          </p:cNvPr>
          <p:cNvSpPr txBox="1"/>
          <p:nvPr/>
        </p:nvSpPr>
        <p:spPr>
          <a:xfrm>
            <a:off x="8238002" y="2139732"/>
            <a:ext cx="168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Vicky Lam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0EFC7C-B646-1B45-9F29-36E2E504284D}"/>
              </a:ext>
            </a:extLst>
          </p:cNvPr>
          <p:cNvSpPr txBox="1"/>
          <p:nvPr/>
        </p:nvSpPr>
        <p:spPr>
          <a:xfrm>
            <a:off x="10216099" y="2139732"/>
            <a:ext cx="1912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Juan J. Alava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60E39-EC76-AA4C-88A4-60A4CD4D6074}"/>
              </a:ext>
            </a:extLst>
          </p:cNvPr>
          <p:cNvSpPr txBox="1"/>
          <p:nvPr/>
        </p:nvSpPr>
        <p:spPr>
          <a:xfrm>
            <a:off x="7848600" y="6073456"/>
            <a:ext cx="251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Dr. Ibrahim Issifu</a:t>
            </a:r>
          </a:p>
          <a:p>
            <a:pPr algn="ctr"/>
            <a:r>
              <a:rPr lang="en-US" b="1" dirty="0" err="1"/>
              <a:t>i.issifu@oceans.ubc.ca</a:t>
            </a:r>
            <a:endParaRPr lang="en-US" b="1" dirty="0"/>
          </a:p>
        </p:txBody>
      </p:sp>
      <p:pic>
        <p:nvPicPr>
          <p:cNvPr id="15" name="Picture 2" descr="Meeting banner">
            <a:extLst>
              <a:ext uri="{FF2B5EF4-FFF2-40B4-BE49-F238E27FC236}">
                <a16:creationId xmlns:a16="http://schemas.microsoft.com/office/drawing/2014/main" id="{B5D21F70-2254-3A4C-B4BC-6CA262145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4" r="7342" b="8522"/>
          <a:stretch/>
        </p:blipFill>
        <p:spPr bwMode="auto">
          <a:xfrm>
            <a:off x="117053" y="4341078"/>
            <a:ext cx="7171468" cy="224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D81D6E-CA4D-2549-A1D8-D30338E894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2740" y="139614"/>
            <a:ext cx="1495082" cy="14950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770CDF-34FD-734D-8E3D-D91BBF3E5DEB}"/>
              </a:ext>
            </a:extLst>
          </p:cNvPr>
          <p:cNvSpPr txBox="1"/>
          <p:nvPr/>
        </p:nvSpPr>
        <p:spPr>
          <a:xfrm>
            <a:off x="3901202" y="1647095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UBC-OPRU</a:t>
            </a:r>
          </a:p>
        </p:txBody>
      </p:sp>
    </p:spTree>
    <p:extLst>
      <p:ext uri="{BB962C8B-B14F-4D97-AF65-F5344CB8AC3E}">
        <p14:creationId xmlns:p14="http://schemas.microsoft.com/office/powerpoint/2010/main" val="770413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81" y="201351"/>
            <a:ext cx="11832609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ea typeface="Tahoma" panose="020B0604030504040204" pitchFamily="34" charset="0"/>
                <a:cs typeface="Tahoma" panose="020B0604030504040204" pitchFamily="34" charset="0"/>
              </a:rPr>
              <a:t>Universal policy pathways to mitigate, reduce and eliminate overfishing, fossil fuel emissions and pollution risks with associated impacts</a:t>
            </a:r>
            <a:br>
              <a:rPr lang="en-US" sz="28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800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93026" y="1544407"/>
            <a:ext cx="4918056" cy="501555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000" b="1" u="sng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Command &amp; Control/Reactive Approach</a:t>
            </a:r>
            <a:r>
              <a:rPr lang="en-US" sz="20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342900" indent="-342900" algn="ctr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Status quo or BAU (end-of-the pipe or “fire fighter” approach)</a:t>
            </a:r>
          </a:p>
          <a:p>
            <a:pPr marL="342900" indent="-342900" algn="ctr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Top-down policy imposed by governments and authorities</a:t>
            </a:r>
          </a:p>
          <a:p>
            <a:pPr marL="342900" indent="-342900" algn="ctr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Carbon taxes</a:t>
            </a:r>
          </a:p>
          <a:p>
            <a:pPr marL="342900" indent="-342900" algn="ctr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Municipal regulations &amp; emission controls</a:t>
            </a:r>
          </a:p>
          <a:p>
            <a:pPr marL="342900" indent="-342900" algn="ctr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Permits/environmental violations fines and penalties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492925" y="1236947"/>
            <a:ext cx="5489812" cy="549399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000" b="1" u="sng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Preventive/Precautionary Principle Approach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342900" indent="-342900" algn="ctr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Proactive &amp; prevention approach (“Prevention is better than cure”)</a:t>
            </a:r>
          </a:p>
          <a:p>
            <a:pPr marL="342900" indent="-342900" algn="ctr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Bottom-up policy based on community-based conservation/perceptions</a:t>
            </a:r>
          </a:p>
          <a:p>
            <a:pPr marL="342900" indent="-342900" algn="ctr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Market-based instruments</a:t>
            </a:r>
          </a:p>
          <a:p>
            <a:pPr marL="342900" indent="-342900" algn="ctr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Fisheries &amp; ecotourism incentives/”good subsidies”</a:t>
            </a:r>
          </a:p>
          <a:p>
            <a:pPr marL="342900" indent="-342900" algn="ctr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Pollution-free initiative and Eco-fees</a:t>
            </a:r>
            <a:endParaRPr lang="en-US" sz="1700" b="1" i="1" dirty="0">
              <a:solidFill>
                <a:schemeClr val="accent1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ctr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Implementing sustainable green energy alternatives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(carbon-free economy/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decarbonization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69089" y="3460723"/>
            <a:ext cx="1214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/>
              <a:t>Versus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82137" y="1992575"/>
            <a:ext cx="40944" cy="4067033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714699" y="1877673"/>
            <a:ext cx="40944" cy="4458204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724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61426" y="1715358"/>
            <a:ext cx="9904418" cy="4968033"/>
            <a:chOff x="-570057" y="137957"/>
            <a:chExt cx="13816593" cy="6604042"/>
          </a:xfrm>
        </p:grpSpPr>
        <p:sp>
          <p:nvSpPr>
            <p:cNvPr id="3" name="Bent-Up Arrow 2"/>
            <p:cNvSpPr/>
            <p:nvPr/>
          </p:nvSpPr>
          <p:spPr>
            <a:xfrm rot="5400000">
              <a:off x="1879101" y="1632829"/>
              <a:ext cx="2204350" cy="1989660"/>
            </a:xfrm>
            <a:prstGeom prst="bentUpArrow">
              <a:avLst>
                <a:gd name="adj1" fmla="val 4558"/>
                <a:gd name="adj2" fmla="val 7118"/>
                <a:gd name="adj3" fmla="val 1684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Bent Arrow 3"/>
            <p:cNvSpPr/>
            <p:nvPr/>
          </p:nvSpPr>
          <p:spPr>
            <a:xfrm rot="10800000">
              <a:off x="7850659" y="1553695"/>
              <a:ext cx="2383472" cy="2014747"/>
            </a:xfrm>
            <a:prstGeom prst="bentArrow">
              <a:avLst>
                <a:gd name="adj1" fmla="val 4679"/>
                <a:gd name="adj2" fmla="val 7726"/>
                <a:gd name="adj3" fmla="val 16871"/>
                <a:gd name="adj4" fmla="val 4375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Left-Right-Up Arrow 4"/>
            <p:cNvSpPr/>
            <p:nvPr/>
          </p:nvSpPr>
          <p:spPr>
            <a:xfrm rot="10800000">
              <a:off x="3724998" y="1689257"/>
              <a:ext cx="4262932" cy="959942"/>
            </a:xfrm>
            <a:prstGeom prst="leftRightUpArrow">
              <a:avLst>
                <a:gd name="adj1" fmla="val 5889"/>
                <a:gd name="adj2" fmla="val 9722"/>
                <a:gd name="adj3" fmla="val 25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-570057" y="1498188"/>
              <a:ext cx="4190401" cy="154187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u="sng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Control &amp; Eliminate </a:t>
              </a:r>
            </a:p>
            <a:p>
              <a:pPr algn="ctr"/>
              <a:r>
                <a:rPr lang="en-US" sz="1400" b="1" dirty="0">
                  <a:ea typeface="Tahoma" panose="020B0604030504040204" pitchFamily="34" charset="0"/>
                  <a:cs typeface="Tahoma" panose="020B0604030504040204" pitchFamily="34" charset="0"/>
                </a:rPr>
                <a:t>Global &amp; local ocean pollution 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987930" y="1416299"/>
              <a:ext cx="4976502" cy="158168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u="sng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Ending</a:t>
              </a:r>
              <a:r>
                <a:rPr lang="en-US" sz="1400" b="1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b="1" dirty="0">
                  <a:ea typeface="Tahoma" panose="020B0604030504040204" pitchFamily="34" charset="0"/>
                  <a:cs typeface="Tahoma" panose="020B0604030504040204" pitchFamily="34" charset="0"/>
                </a:rPr>
                <a:t>Overfishing: </a:t>
              </a:r>
            </a:p>
            <a:p>
              <a:pPr algn="ctr"/>
              <a:r>
                <a:rPr lang="en-US" sz="1400" b="1" dirty="0">
                  <a:ea typeface="Tahoma" panose="020B0604030504040204" pitchFamily="34" charset="0"/>
                  <a:cs typeface="Tahoma" panose="020B0604030504040204" pitchFamily="34" charset="0"/>
                </a:rPr>
                <a:t>Illegal, Unreported &amp; Unregulated Fisheries </a:t>
              </a:r>
            </a:p>
          </p:txBody>
        </p:sp>
        <p:sp>
          <p:nvSpPr>
            <p:cNvPr id="8" name="Down Arrow 7"/>
            <p:cNvSpPr/>
            <p:nvPr/>
          </p:nvSpPr>
          <p:spPr>
            <a:xfrm>
              <a:off x="5773344" y="378157"/>
              <a:ext cx="204717" cy="1506828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724998" y="137957"/>
              <a:ext cx="4600136" cy="1130882"/>
            </a:xfrm>
            <a:prstGeom prst="roundRect">
              <a:avLst/>
            </a:prstGeom>
            <a:solidFill>
              <a:srgbClr val="FF9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u="sng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Mitigate</a:t>
              </a:r>
              <a:r>
                <a:rPr lang="en-US" sz="1400" b="1" u="sng" dirty="0"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b="1" dirty="0">
                  <a:ea typeface="Tahoma" panose="020B0604030504040204" pitchFamily="34" charset="0"/>
                  <a:cs typeface="Tahoma" panose="020B0604030504040204" pitchFamily="34" charset="0"/>
                </a:rPr>
                <a:t>Global &amp; regional climate change</a:t>
              </a:r>
              <a:r>
                <a:rPr lang="en-US" sz="1600" b="1" dirty="0"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997274" y="2287262"/>
              <a:ext cx="3853386" cy="445473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u="sng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Prevent </a:t>
              </a:r>
              <a:r>
                <a:rPr lang="en-US" sz="1400" b="1" dirty="0">
                  <a:solidFill>
                    <a:schemeClr val="accent1">
                      <a:lumMod val="5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sensitivity/Vulnerability responses by marine biota/commercial species &amp; foodwebs:</a:t>
              </a:r>
            </a:p>
            <a:p>
              <a:pPr algn="ctr"/>
              <a:endParaRPr lang="en-US" sz="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b="1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Shrinking of fish size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b="1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Collapsing of fish stocks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b="1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Changes in foodweb composition/structure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b="1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Changes in trophic transfer pathways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b="1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Increases of pollutant exposures in fish species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b="1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Exacerbation of foodwebs’ contaminant bioaccumulation</a:t>
              </a:r>
            </a:p>
          </p:txBody>
        </p:sp>
        <p:sp>
          <p:nvSpPr>
            <p:cNvPr id="11" name="Left-Up Arrow 10"/>
            <p:cNvSpPr/>
            <p:nvPr/>
          </p:nvSpPr>
          <p:spPr>
            <a:xfrm rot="16200000">
              <a:off x="8799842" y="71203"/>
              <a:ext cx="893033" cy="1842446"/>
            </a:xfrm>
            <a:prstGeom prst="leftUpArrow">
              <a:avLst>
                <a:gd name="adj1" fmla="val 10410"/>
                <a:gd name="adj2" fmla="val 16910"/>
                <a:gd name="adj3" fmla="val 2024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Left-Up Arrow 11"/>
            <p:cNvSpPr/>
            <p:nvPr/>
          </p:nvSpPr>
          <p:spPr>
            <a:xfrm rot="10800000">
              <a:off x="1965278" y="545908"/>
              <a:ext cx="1759720" cy="952279"/>
            </a:xfrm>
            <a:prstGeom prst="leftUpArrow">
              <a:avLst>
                <a:gd name="adj1" fmla="val 7683"/>
                <a:gd name="adj2" fmla="val 15957"/>
                <a:gd name="adj3" fmla="val 1979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7850659" y="4575012"/>
              <a:ext cx="1422995" cy="393384"/>
            </a:xfrm>
            <a:prstGeom prst="rightArrow">
              <a:avLst>
                <a:gd name="adj1" fmla="val 36122"/>
                <a:gd name="adj2" fmla="val 50000"/>
              </a:avLst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9273654" y="3383167"/>
              <a:ext cx="3972882" cy="3358832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  <a:p>
              <a:pPr algn="ctr"/>
              <a:endParaRPr lang="en-US" sz="2000" b="1" dirty="0"/>
            </a:p>
            <a:p>
              <a:pPr algn="ctr"/>
              <a:r>
                <a:rPr lang="en-US" sz="1400" b="1" u="sng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Reduce &amp; Avoid </a:t>
              </a:r>
              <a:r>
                <a:rPr lang="en-US" sz="14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Risks</a:t>
              </a:r>
            </a:p>
            <a:p>
              <a:pPr algn="ctr"/>
              <a:endParaRPr lang="en-US" sz="800" dirty="0"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↑ </a:t>
              </a:r>
              <a:r>
                <a:rPr lang="en-US" sz="1300" b="1" dirty="0">
                  <a:ea typeface="Tahoma" panose="020B0604030504040204" pitchFamily="34" charset="0"/>
                  <a:cs typeface="Tahoma" panose="020B0604030504040204" pitchFamily="34" charset="0"/>
                </a:rPr>
                <a:t>Ecosystems health &amp; resilience impacts</a:t>
              </a:r>
            </a:p>
            <a:p>
              <a:pPr algn="ctr"/>
              <a:endParaRPr lang="en-US" sz="800" b="1" dirty="0"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 ↑ </a:t>
              </a:r>
              <a:r>
                <a:rPr lang="en-US" sz="1300" b="1" dirty="0">
                  <a:ea typeface="Tahoma" panose="020B0604030504040204" pitchFamily="34" charset="0"/>
                  <a:cs typeface="Tahoma" panose="020B0604030504040204" pitchFamily="34" charset="0"/>
                </a:rPr>
                <a:t>Fisheries </a:t>
              </a:r>
            </a:p>
            <a:p>
              <a:pPr algn="ctr"/>
              <a:r>
                <a:rPr lang="en-US" sz="1300" b="1" dirty="0">
                  <a:ea typeface="Tahoma" panose="020B0604030504040204" pitchFamily="34" charset="0"/>
                  <a:cs typeface="Tahoma" panose="020B0604030504040204" pitchFamily="34" charset="0"/>
                </a:rPr>
                <a:t>health/rehabilitation impacts</a:t>
              </a:r>
            </a:p>
            <a:p>
              <a:pPr algn="ctr"/>
              <a:endParaRPr lang="en-US" sz="800" b="1" dirty="0"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 ↑ </a:t>
              </a:r>
              <a:r>
                <a:rPr lang="en-US" sz="1300" b="1" dirty="0">
                  <a:ea typeface="Tahoma" panose="020B0604030504040204" pitchFamily="34" charset="0"/>
                  <a:cs typeface="Tahoma" panose="020B0604030504040204" pitchFamily="34" charset="0"/>
                </a:rPr>
                <a:t>Public health impacts</a:t>
              </a:r>
            </a:p>
            <a:p>
              <a:pPr algn="ctr"/>
              <a:endParaRPr lang="en-US" sz="800" b="1" dirty="0"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↑ </a:t>
              </a:r>
              <a:r>
                <a:rPr lang="en-US" sz="1300" b="1" dirty="0">
                  <a:ea typeface="Tahoma" panose="020B0604030504040204" pitchFamily="34" charset="0"/>
                  <a:cs typeface="Tahoma" panose="020B0604030504040204" pitchFamily="34" charset="0"/>
                </a:rPr>
                <a:t>Socio-economic impacts</a:t>
              </a:r>
            </a:p>
            <a:p>
              <a:pPr algn="ctr"/>
              <a:endParaRPr lang="en-US" sz="1200" dirty="0"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US" sz="1200" dirty="0"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US" sz="1200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2579729" y="55888"/>
            <a:ext cx="6138128" cy="12868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Preventive/precautionary principle pathway</a:t>
            </a:r>
          </a:p>
          <a:p>
            <a:pPr algn="ctr"/>
            <a:endParaRPr lang="en-US" sz="800" b="1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000" b="1" i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vs</a:t>
            </a:r>
          </a:p>
          <a:p>
            <a:pPr algn="ctr"/>
            <a:endParaRPr lang="en-US" sz="800" b="1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0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Command &amp; control pathway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5625880" y="1345244"/>
            <a:ext cx="256304" cy="370114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ent Arrow 16"/>
          <p:cNvSpPr/>
          <p:nvPr/>
        </p:nvSpPr>
        <p:spPr>
          <a:xfrm rot="5400000">
            <a:off x="8178875" y="1286390"/>
            <a:ext cx="1946644" cy="868680"/>
          </a:xfrm>
          <a:prstGeom prst="bentArrow">
            <a:avLst>
              <a:gd name="adj1" fmla="val 14002"/>
              <a:gd name="adj2" fmla="val 19969"/>
              <a:gd name="adj3" fmla="val 25000"/>
              <a:gd name="adj4" fmla="val 51606"/>
            </a:avLst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Bent Arrow 17"/>
          <p:cNvSpPr/>
          <p:nvPr/>
        </p:nvSpPr>
        <p:spPr>
          <a:xfrm rot="5400000" flipV="1">
            <a:off x="1113927" y="1245664"/>
            <a:ext cx="1946644" cy="961806"/>
          </a:xfrm>
          <a:prstGeom prst="bentArrow">
            <a:avLst>
              <a:gd name="adj1" fmla="val 14002"/>
              <a:gd name="adj2" fmla="val 19969"/>
              <a:gd name="adj3" fmla="val 25000"/>
              <a:gd name="adj4" fmla="val 51606"/>
            </a:avLst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007805"/>
            <a:ext cx="37804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Policy Pathways Framework to eliminate and mitigate anthropogenic stressors</a:t>
            </a:r>
          </a:p>
        </p:txBody>
      </p:sp>
    </p:spTree>
    <p:extLst>
      <p:ext uri="{BB962C8B-B14F-4D97-AF65-F5344CB8AC3E}">
        <p14:creationId xmlns:p14="http://schemas.microsoft.com/office/powerpoint/2010/main" val="3553944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24124F7-F598-9749-A21A-FF06761563F6}"/>
              </a:ext>
            </a:extLst>
          </p:cNvPr>
          <p:cNvSpPr/>
          <p:nvPr/>
        </p:nvSpPr>
        <p:spPr>
          <a:xfrm>
            <a:off x="3240294" y="817134"/>
            <a:ext cx="5740596" cy="5433764"/>
          </a:xfrm>
          <a:prstGeom prst="ellipse">
            <a:avLst/>
          </a:prstGeom>
          <a:solidFill>
            <a:schemeClr val="bg1"/>
          </a:solidFill>
          <a:ln w="254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31868-0583-204D-9BE6-AFFE138717C8}"/>
              </a:ext>
            </a:extLst>
          </p:cNvPr>
          <p:cNvSpPr txBox="1"/>
          <p:nvPr/>
        </p:nvSpPr>
        <p:spPr>
          <a:xfrm>
            <a:off x="6717101" y="4310743"/>
            <a:ext cx="129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Incentive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7EE2A0-37F8-E746-8083-D3962E8DAA07}"/>
              </a:ext>
            </a:extLst>
          </p:cNvPr>
          <p:cNvSpPr txBox="1"/>
          <p:nvPr/>
        </p:nvSpPr>
        <p:spPr>
          <a:xfrm>
            <a:off x="1115814" y="155220"/>
            <a:ext cx="821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800" dirty="0"/>
              <a:t>Policy  &amp; decision making (Ocean solutions triangle)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42EFD7-94A8-CF43-80DA-58B2ABE78A96}"/>
              </a:ext>
            </a:extLst>
          </p:cNvPr>
          <p:cNvGrpSpPr/>
          <p:nvPr/>
        </p:nvGrpSpPr>
        <p:grpSpPr>
          <a:xfrm>
            <a:off x="2883191" y="1349565"/>
            <a:ext cx="6215742" cy="4774596"/>
            <a:chOff x="-195942" y="838829"/>
            <a:chExt cx="7761513" cy="5363404"/>
          </a:xfrm>
        </p:grpSpPr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7B592B31-6BC4-8040-9146-EE468FA93EF4}"/>
                </a:ext>
              </a:extLst>
            </p:cNvPr>
            <p:cNvSpPr/>
            <p:nvPr/>
          </p:nvSpPr>
          <p:spPr>
            <a:xfrm>
              <a:off x="2183828" y="1273627"/>
              <a:ext cx="3320143" cy="2492829"/>
            </a:xfrm>
            <a:prstGeom prst="triangl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Down Arrow 8">
              <a:extLst>
                <a:ext uri="{FF2B5EF4-FFF2-40B4-BE49-F238E27FC236}">
                  <a16:creationId xmlns:a16="http://schemas.microsoft.com/office/drawing/2014/main" id="{53CD60EA-043F-4841-9EF5-CD58B65E9B97}"/>
                </a:ext>
              </a:extLst>
            </p:cNvPr>
            <p:cNvSpPr/>
            <p:nvPr/>
          </p:nvSpPr>
          <p:spPr>
            <a:xfrm rot="17650725">
              <a:off x="2482983" y="1863731"/>
              <a:ext cx="490605" cy="68789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8744FA4E-356F-854E-ACB5-BBFFD73F9318}"/>
                </a:ext>
              </a:extLst>
            </p:cNvPr>
            <p:cNvSpPr/>
            <p:nvPr/>
          </p:nvSpPr>
          <p:spPr>
            <a:xfrm rot="10800000">
              <a:off x="3598596" y="3855522"/>
              <a:ext cx="490605" cy="64398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own Arrow 11">
              <a:extLst>
                <a:ext uri="{FF2B5EF4-FFF2-40B4-BE49-F238E27FC236}">
                  <a16:creationId xmlns:a16="http://schemas.microsoft.com/office/drawing/2014/main" id="{1DC51489-A391-7D48-9CA9-DFBBCE895D4D}"/>
                </a:ext>
              </a:extLst>
            </p:cNvPr>
            <p:cNvSpPr/>
            <p:nvPr/>
          </p:nvSpPr>
          <p:spPr>
            <a:xfrm rot="3738785">
              <a:off x="4823599" y="2012568"/>
              <a:ext cx="490605" cy="68789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4" descr="Population-by-Population Fisheries Management Not Working — ecoRI News">
              <a:extLst>
                <a:ext uri="{FF2B5EF4-FFF2-40B4-BE49-F238E27FC236}">
                  <a16:creationId xmlns:a16="http://schemas.microsoft.com/office/drawing/2014/main" id="{19E0F6A1-CE84-3645-96AF-D366F717CC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256" y="1178200"/>
              <a:ext cx="1368328" cy="9116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77DB20-A787-6345-8F7A-99DCF1F4992F}"/>
                </a:ext>
              </a:extLst>
            </p:cNvPr>
            <p:cNvSpPr txBox="1"/>
            <p:nvPr/>
          </p:nvSpPr>
          <p:spPr>
            <a:xfrm>
              <a:off x="2712842" y="838829"/>
              <a:ext cx="2242456" cy="345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Preventive approach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A26329-E56B-4142-A0D7-BB79FB2E7D76}"/>
                </a:ext>
              </a:extLst>
            </p:cNvPr>
            <p:cNvSpPr txBox="1"/>
            <p:nvPr/>
          </p:nvSpPr>
          <p:spPr>
            <a:xfrm>
              <a:off x="4748574" y="3842269"/>
              <a:ext cx="2816997" cy="587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Market-based </a:t>
              </a:r>
            </a:p>
            <a:p>
              <a:pPr algn="ctr"/>
              <a:r>
                <a:rPr lang="en-US" sz="1400" b="1" dirty="0"/>
                <a:t>approach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A413A5-BB7B-4745-8FF2-2DC2AA991842}"/>
                </a:ext>
              </a:extLst>
            </p:cNvPr>
            <p:cNvSpPr txBox="1"/>
            <p:nvPr/>
          </p:nvSpPr>
          <p:spPr>
            <a:xfrm>
              <a:off x="-195942" y="3829399"/>
              <a:ext cx="3641968" cy="587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Control &amp; command</a:t>
              </a:r>
            </a:p>
            <a:p>
              <a:pPr algn="ctr"/>
              <a:r>
                <a:rPr lang="en-US" sz="1400" b="1" dirty="0"/>
                <a:t> approach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ECE1A50-0BB5-6C4F-858B-D0F6CF7C1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2768" y="1178200"/>
              <a:ext cx="1442195" cy="10595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E0E01B5-C4F2-7648-9473-7C54C3AAF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3223" y="4458960"/>
              <a:ext cx="1227042" cy="14261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3E6693-03B3-5E42-900A-C89D761331A1}"/>
                </a:ext>
              </a:extLst>
            </p:cNvPr>
            <p:cNvSpPr txBox="1"/>
            <p:nvPr/>
          </p:nvSpPr>
          <p:spPr>
            <a:xfrm>
              <a:off x="718458" y="2089856"/>
              <a:ext cx="17757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Overfishing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74EA17-AFA0-B546-8638-BB107C3EB21D}"/>
                </a:ext>
              </a:extLst>
            </p:cNvPr>
            <p:cNvSpPr txBox="1"/>
            <p:nvPr/>
          </p:nvSpPr>
          <p:spPr>
            <a:xfrm>
              <a:off x="2925671" y="5787355"/>
              <a:ext cx="2104436" cy="414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Pollution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5CA8D2-E114-BD4E-AFC9-DE7E164A74C5}"/>
                </a:ext>
              </a:extLst>
            </p:cNvPr>
            <p:cNvSpPr txBox="1"/>
            <p:nvPr/>
          </p:nvSpPr>
          <p:spPr>
            <a:xfrm>
              <a:off x="5946076" y="2065637"/>
              <a:ext cx="536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</a:t>
              </a:r>
              <a:r>
                <a:rPr lang="en-US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9850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39650-6C89-2D4C-8808-EC34B1DF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Next step: </a:t>
            </a:r>
            <a:br>
              <a:rPr lang="en-US" sz="2800" dirty="0"/>
            </a:br>
            <a:r>
              <a:rPr lang="en-US" sz="2800" dirty="0"/>
              <a:t>Modelling climate change, overfishing and pollution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0F8D0-2B31-B742-BF69-9A581E1F4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Dynamic Bioclimate Envelope Model (DBEM)</a:t>
            </a:r>
          </a:p>
          <a:p>
            <a:r>
              <a:rPr lang="en-US" dirty="0"/>
              <a:t>Fishing data: </a:t>
            </a:r>
            <a:r>
              <a:rPr lang="en-US" dirty="0">
                <a:hlinkClick r:id="rId2"/>
              </a:rPr>
              <a:t>http://www.seaaroundus.org</a:t>
            </a:r>
            <a:endParaRPr lang="en-US" dirty="0"/>
          </a:p>
          <a:p>
            <a:r>
              <a:rPr lang="en-US" dirty="0"/>
              <a:t>Climate change data: IPCC</a:t>
            </a:r>
          </a:p>
          <a:p>
            <a:r>
              <a:rPr lang="en-US" dirty="0"/>
              <a:t>Pollution data: Global dataset, for instance, mercury data</a:t>
            </a:r>
          </a:p>
        </p:txBody>
      </p:sp>
    </p:spTree>
    <p:extLst>
      <p:ext uri="{BB962C8B-B14F-4D97-AF65-F5344CB8AC3E}">
        <p14:creationId xmlns:p14="http://schemas.microsoft.com/office/powerpoint/2010/main" val="3626035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0C2CA-DDD4-354C-82E6-6C935656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836CE1-8F0E-344A-87B1-398E9A3D1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00235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B9AAAB-834A-1542-9F17-71226D425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399158"/>
            <a:ext cx="991547" cy="1350292"/>
          </a:xfrm>
          <a:prstGeom prst="rect">
            <a:avLst/>
          </a:prstGeom>
        </p:spPr>
      </p:pic>
      <p:pic>
        <p:nvPicPr>
          <p:cNvPr id="7" name="Picture 2" descr="Professor Rashid Sumaila named a University Killam Professor - Faculty of  Arts">
            <a:extLst>
              <a:ext uri="{FF2B5EF4-FFF2-40B4-BE49-F238E27FC236}">
                <a16:creationId xmlns:a16="http://schemas.microsoft.com/office/drawing/2014/main" id="{997C9DAE-D845-1342-BA70-06BBF17B2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9" t="5067" r="11850" b="19025"/>
          <a:stretch/>
        </p:blipFill>
        <p:spPr bwMode="auto">
          <a:xfrm>
            <a:off x="10415023" y="5459808"/>
            <a:ext cx="961318" cy="952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icky Wing Yee Lam | Institute for the Oceans and Fisheries">
            <a:extLst>
              <a:ext uri="{FF2B5EF4-FFF2-40B4-BE49-F238E27FC236}">
                <a16:creationId xmlns:a16="http://schemas.microsoft.com/office/drawing/2014/main" id="{0E5A82AD-C144-B34D-8E4F-1A126E540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882" y="5482909"/>
            <a:ext cx="961318" cy="961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Juan José Alava | Institute for the Oceans and Fisheries">
            <a:extLst>
              <a:ext uri="{FF2B5EF4-FFF2-40B4-BE49-F238E27FC236}">
                <a16:creationId xmlns:a16="http://schemas.microsoft.com/office/drawing/2014/main" id="{F252E7B8-1559-1E42-A493-FBF46EDF1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625" y="5426294"/>
            <a:ext cx="936941" cy="1066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May be an image of 2 people and people smiling">
            <a:extLst>
              <a:ext uri="{FF2B5EF4-FFF2-40B4-BE49-F238E27FC236}">
                <a16:creationId xmlns:a16="http://schemas.microsoft.com/office/drawing/2014/main" id="{5D28A94A-CEA1-3D41-BC31-65D4ABCDA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4637" r="46522" b="45701"/>
          <a:stretch/>
        </p:blipFill>
        <p:spPr bwMode="auto">
          <a:xfrm>
            <a:off x="6215503" y="5459808"/>
            <a:ext cx="731434" cy="1016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33A41C-CF14-6442-AC26-DF49E0741B58}"/>
              </a:ext>
            </a:extLst>
          </p:cNvPr>
          <p:cNvSpPr txBox="1"/>
          <p:nvPr/>
        </p:nvSpPr>
        <p:spPr>
          <a:xfrm>
            <a:off x="6215503" y="6475909"/>
            <a:ext cx="1156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Ibrahim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5BDCFE-6827-D649-96C9-680D4C2CF2B5}"/>
              </a:ext>
            </a:extLst>
          </p:cNvPr>
          <p:cNvSpPr txBox="1"/>
          <p:nvPr/>
        </p:nvSpPr>
        <p:spPr>
          <a:xfrm>
            <a:off x="7760289" y="6475909"/>
            <a:ext cx="51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Vicky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D7FCEE-EABB-2342-BF9B-CE0889F88892}"/>
              </a:ext>
            </a:extLst>
          </p:cNvPr>
          <p:cNvSpPr txBox="1"/>
          <p:nvPr/>
        </p:nvSpPr>
        <p:spPr>
          <a:xfrm>
            <a:off x="9233706" y="6537464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Juan Jose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BA11ED-939A-5346-AF70-2FF86F5A011F}"/>
              </a:ext>
            </a:extLst>
          </p:cNvPr>
          <p:cNvSpPr txBox="1"/>
          <p:nvPr/>
        </p:nvSpPr>
        <p:spPr>
          <a:xfrm>
            <a:off x="10585102" y="6497864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Rashid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C476DA-9FF9-2C46-B10F-6FD0FBFF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2519" y="5456280"/>
            <a:ext cx="803281" cy="803281"/>
          </a:xfrm>
          <a:prstGeom prst="rect">
            <a:avLst/>
          </a:prstGeom>
        </p:spPr>
      </p:pic>
      <p:pic>
        <p:nvPicPr>
          <p:cNvPr id="16" name="Picture 2" descr="UBC Fisheries Economics Research Unit">
            <a:extLst>
              <a:ext uri="{FF2B5EF4-FFF2-40B4-BE49-F238E27FC236}">
                <a16:creationId xmlns:a16="http://schemas.microsoft.com/office/drawing/2014/main" id="{2DEAD1CC-ED48-B246-A956-B1C37ABFD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42"/>
          <a:stretch/>
        </p:blipFill>
        <p:spPr bwMode="auto">
          <a:xfrm>
            <a:off x="2186125" y="5442002"/>
            <a:ext cx="896251" cy="87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6B8E8D-9139-C74E-8FC4-7A04B88E7F6E}"/>
              </a:ext>
            </a:extLst>
          </p:cNvPr>
          <p:cNvSpPr txBox="1"/>
          <p:nvPr/>
        </p:nvSpPr>
        <p:spPr>
          <a:xfrm>
            <a:off x="2237972" y="6168132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FERU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001596-19F8-044C-9299-68EDF138D691}"/>
              </a:ext>
            </a:extLst>
          </p:cNvPr>
          <p:cNvSpPr txBox="1"/>
          <p:nvPr/>
        </p:nvSpPr>
        <p:spPr>
          <a:xfrm>
            <a:off x="3694064" y="6168132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OPRU</a:t>
            </a:r>
          </a:p>
        </p:txBody>
      </p:sp>
    </p:spTree>
    <p:extLst>
      <p:ext uri="{BB962C8B-B14F-4D97-AF65-F5344CB8AC3E}">
        <p14:creationId xmlns:p14="http://schemas.microsoft.com/office/powerpoint/2010/main" val="2175381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A5C9-F564-0B46-A39C-816A2798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+mn-lt"/>
                <a:cs typeface="Arial Narrow" panose="020B0604020202020204" pitchFamily="34" charset="0"/>
              </a:rPr>
              <a:t>Working for ocean resilience, works for you.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E9E434-B874-1C4B-9FE1-4BC465027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839674"/>
            <a:ext cx="7105573" cy="5067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4E354A-9862-2D4E-BD81-A382C681B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5"/>
          <a:stretch/>
        </p:blipFill>
        <p:spPr>
          <a:xfrm>
            <a:off x="4898572" y="5955004"/>
            <a:ext cx="2198913" cy="83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93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324"/>
          <a:stretch/>
        </p:blipFill>
        <p:spPr>
          <a:xfrm>
            <a:off x="95526" y="1785022"/>
            <a:ext cx="8611746" cy="50047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7695" r="41514" b="52439"/>
          <a:stretch/>
        </p:blipFill>
        <p:spPr>
          <a:xfrm>
            <a:off x="3318503" y="941695"/>
            <a:ext cx="8464061" cy="243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4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5526" y="144934"/>
            <a:ext cx="6559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Weight of Evidence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5224" t="23470" r="23545" b="18392"/>
          <a:stretch/>
        </p:blipFill>
        <p:spPr>
          <a:xfrm>
            <a:off x="5998312" y="2670658"/>
            <a:ext cx="6057211" cy="32334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0779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6D2E93-ED1B-FA41-8089-5A149713CF2D}"/>
              </a:ext>
            </a:extLst>
          </p:cNvPr>
          <p:cNvSpPr txBox="1"/>
          <p:nvPr/>
        </p:nvSpPr>
        <p:spPr>
          <a:xfrm>
            <a:off x="348343" y="6317789"/>
            <a:ext cx="3932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Source: </a:t>
            </a:r>
            <a:r>
              <a:rPr lang="en-US" dirty="0"/>
              <a:t>Halpern, et al. (2008). Science.</a:t>
            </a:r>
            <a:endParaRPr lang="en-CA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461C27-C8E1-5746-9032-9EC37FC386DC}"/>
              </a:ext>
            </a:extLst>
          </p:cNvPr>
          <p:cNvSpPr txBox="1"/>
          <p:nvPr/>
        </p:nvSpPr>
        <p:spPr>
          <a:xfrm>
            <a:off x="424544" y="87087"/>
            <a:ext cx="10800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40% of the world's oceans are heavily impacted by human activities, such as overfishing and pollution, study says</a:t>
            </a:r>
            <a:endParaRPr lang="en-US" sz="2800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52961C09-C2D1-5846-8F53-E61A29107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310" y="1163083"/>
            <a:ext cx="5426209" cy="42302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315D9F-897D-6D4F-B72E-864604EC6B30}"/>
              </a:ext>
            </a:extLst>
          </p:cNvPr>
          <p:cNvSpPr txBox="1"/>
          <p:nvPr/>
        </p:nvSpPr>
        <p:spPr>
          <a:xfrm>
            <a:off x="1698171" y="5671457"/>
            <a:ext cx="79834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Global Map of Human Impact on Marine ecosystem</a:t>
            </a:r>
          </a:p>
          <a:p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491B6A-BEC5-1247-B6BE-192EA0432F7A}"/>
              </a:ext>
            </a:extLst>
          </p:cNvPr>
          <p:cNvSpPr txBox="1"/>
          <p:nvPr/>
        </p:nvSpPr>
        <p:spPr>
          <a:xfrm>
            <a:off x="1698171" y="5529943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14526A-3133-5449-98EE-9A32C05E9448}"/>
              </a:ext>
            </a:extLst>
          </p:cNvPr>
          <p:cNvSpPr txBox="1"/>
          <p:nvPr/>
        </p:nvSpPr>
        <p:spPr>
          <a:xfrm>
            <a:off x="1790536" y="5255627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Eastern Caribbean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557E22-0CA7-884E-9231-2E5C4E0C9C60}"/>
              </a:ext>
            </a:extLst>
          </p:cNvPr>
          <p:cNvSpPr txBox="1"/>
          <p:nvPr/>
        </p:nvSpPr>
        <p:spPr>
          <a:xfrm>
            <a:off x="3162136" y="5254865"/>
            <a:ext cx="1499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 The North Sea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13259E-C33B-8D4B-AF79-A72BBD87E563}"/>
              </a:ext>
            </a:extLst>
          </p:cNvPr>
          <p:cNvSpPr txBox="1"/>
          <p:nvPr/>
        </p:nvSpPr>
        <p:spPr>
          <a:xfrm>
            <a:off x="4386943" y="5277397"/>
            <a:ext cx="1420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The Japanese water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CBDA8D-DF55-5548-A142-CEC40C49D8C6}"/>
              </a:ext>
            </a:extLst>
          </p:cNvPr>
          <p:cNvSpPr txBox="1"/>
          <p:nvPr/>
        </p:nvSpPr>
        <p:spPr>
          <a:xfrm>
            <a:off x="5885958" y="5255237"/>
            <a:ext cx="1204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The Torres Strait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84177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54024-A6C6-CF4C-A55B-8B109F59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i="1" dirty="0"/>
              <a:t>Overfishing and fisheries decline - Review</a:t>
            </a:r>
            <a:endParaRPr lang="en-US" sz="28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547A0EC-0478-1042-8098-34F8A7A2E0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2865"/>
          <a:stretch/>
        </p:blipFill>
        <p:spPr>
          <a:xfrm>
            <a:off x="838200" y="1948545"/>
            <a:ext cx="5181600" cy="377734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B4A17E5-C860-BF42-ADAF-946E8A7072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7086" r="7143" b="17475"/>
          <a:stretch/>
        </p:blipFill>
        <p:spPr>
          <a:xfrm>
            <a:off x="6248400" y="2111829"/>
            <a:ext cx="4735286" cy="3717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6BE05E-D21A-DF44-A4F6-59D04CCB2BC8}"/>
              </a:ext>
            </a:extLst>
          </p:cNvPr>
          <p:cNvSpPr txBox="1"/>
          <p:nvPr/>
        </p:nvSpPr>
        <p:spPr>
          <a:xfrm>
            <a:off x="1447800" y="6400800"/>
            <a:ext cx="524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Source: Pauly &amp; Zeller (2016). </a:t>
            </a:r>
            <a:r>
              <a:rPr lang="en-CA" i="1" dirty="0"/>
              <a:t>Nature Communications</a:t>
            </a:r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95ED33F-D209-1147-A256-BE6FF2BD70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90"/>
          <a:stretch/>
        </p:blipFill>
        <p:spPr>
          <a:xfrm>
            <a:off x="6172199" y="2111829"/>
            <a:ext cx="4974771" cy="30371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C276CE-267A-114B-9D98-D4F68FBECF05}"/>
              </a:ext>
            </a:extLst>
          </p:cNvPr>
          <p:cNvSpPr txBox="1"/>
          <p:nvPr/>
        </p:nvSpPr>
        <p:spPr>
          <a:xfrm>
            <a:off x="7203461" y="1332634"/>
            <a:ext cx="30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Fig. 2: Northwest Atlantic </a:t>
            </a:r>
          </a:p>
          <a:p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D66D84-A64D-A346-829E-07FCD431790D}"/>
              </a:ext>
            </a:extLst>
          </p:cNvPr>
          <p:cNvSpPr txBox="1"/>
          <p:nvPr/>
        </p:nvSpPr>
        <p:spPr>
          <a:xfrm>
            <a:off x="7728857" y="4343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Reported catch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E74BF2-7046-C847-BE59-53AC726DE61C}"/>
              </a:ext>
            </a:extLst>
          </p:cNvPr>
          <p:cNvSpPr txBox="1"/>
          <p:nvPr/>
        </p:nvSpPr>
        <p:spPr>
          <a:xfrm>
            <a:off x="8705689" y="3429000"/>
            <a:ext cx="30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Reconstructed catch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7F048D-3DD1-B646-AD6B-AECB1EAD505E}"/>
              </a:ext>
            </a:extLst>
          </p:cNvPr>
          <p:cNvSpPr txBox="1"/>
          <p:nvPr/>
        </p:nvSpPr>
        <p:spPr>
          <a:xfrm>
            <a:off x="11820" y="1332635"/>
            <a:ext cx="5596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Fig. 1: Trajectories of reported and reconstructed marine fisheries catches </a:t>
            </a:r>
          </a:p>
          <a:p>
            <a:pPr algn="ctr"/>
            <a:r>
              <a:rPr lang="en-US" sz="1400" dirty="0"/>
              <a:t>1950-2010</a:t>
            </a:r>
          </a:p>
        </p:txBody>
      </p:sp>
    </p:spTree>
    <p:extLst>
      <p:ext uri="{BB962C8B-B14F-4D97-AF65-F5344CB8AC3E}">
        <p14:creationId xmlns:p14="http://schemas.microsoft.com/office/powerpoint/2010/main" val="990586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5DD01-FA1C-4843-A357-8A1C963AC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226626"/>
            <a:ext cx="11353800" cy="1325563"/>
          </a:xfrm>
        </p:spPr>
        <p:txBody>
          <a:bodyPr>
            <a:noAutofit/>
          </a:bodyPr>
          <a:lstStyle/>
          <a:p>
            <a:r>
              <a:rPr lang="en-CA" sz="2800" dirty="0"/>
              <a:t>Percentage change in fisheries Maximum Revenue Potential is mapped against Human Development Index (HDI) of countries under high CO</a:t>
            </a:r>
            <a:r>
              <a:rPr lang="en-CA" sz="2800" baseline="-25000" dirty="0"/>
              <a:t>2</a:t>
            </a:r>
            <a:r>
              <a:rPr lang="en-CA" sz="2800" dirty="0"/>
              <a:t> emission scenarios (RCP8.5) by 2050. 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5DD0AB-9EEE-1F45-BF57-EC904CF18F1C}"/>
              </a:ext>
            </a:extLst>
          </p:cNvPr>
          <p:cNvSpPr txBox="1"/>
          <p:nvPr/>
        </p:nvSpPr>
        <p:spPr>
          <a:xfrm>
            <a:off x="9862458" y="6492875"/>
            <a:ext cx="2358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Source: Lam et al. (2016). </a:t>
            </a:r>
            <a:r>
              <a:rPr lang="en-CA" sz="1200" i="1" dirty="0"/>
              <a:t>Sci. Rep. </a:t>
            </a:r>
            <a:endParaRPr lang="en-US" sz="1200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759BF2-099B-D346-8D39-15F03E6BD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32" t="4107" r="1660" b="6803"/>
          <a:stretch/>
        </p:blipFill>
        <p:spPr>
          <a:xfrm>
            <a:off x="1458686" y="1602801"/>
            <a:ext cx="8403772" cy="4536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F42974-DABE-0B4C-B3BD-140233C6CE9B}"/>
              </a:ext>
            </a:extLst>
          </p:cNvPr>
          <p:cNvSpPr txBox="1"/>
          <p:nvPr/>
        </p:nvSpPr>
        <p:spPr>
          <a:xfrm>
            <a:off x="640551" y="6123543"/>
            <a:ext cx="8627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The bigger the size of the bubble the larger the percentage of economic impact of the fisheries sector to the total Gross Domestic Product. 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0951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123237" y="2669851"/>
            <a:ext cx="4748397" cy="4055648"/>
            <a:chOff x="7123237" y="2669851"/>
            <a:chExt cx="4748397" cy="4055648"/>
          </a:xfrm>
        </p:grpSpPr>
        <p:sp>
          <p:nvSpPr>
            <p:cNvPr id="6" name="TextBox 5"/>
            <p:cNvSpPr txBox="1"/>
            <p:nvPr/>
          </p:nvSpPr>
          <p:spPr>
            <a:xfrm>
              <a:off x="9171019" y="4137357"/>
              <a:ext cx="2432492" cy="138499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Chemical &amp; Biological Pollutants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7123237" y="2669851"/>
              <a:ext cx="4748397" cy="4055648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83614" y="3961538"/>
            <a:ext cx="228659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Overfishing/ IUU fisheries</a:t>
            </a:r>
          </a:p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171503" y="2680003"/>
            <a:ext cx="4731393" cy="405564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433748" y="1780826"/>
            <a:ext cx="329759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temperature driven change in oceans conditions</a:t>
            </a:r>
            <a:r>
              <a:rPr lang="en-US" dirty="0"/>
              <a:t>:</a:t>
            </a:r>
          </a:p>
          <a:p>
            <a:pPr algn="ctr"/>
            <a:r>
              <a:rPr lang="en-US" sz="1600" b="1" dirty="0"/>
              <a:t>&gt;sea surface temperature (SST)</a:t>
            </a:r>
          </a:p>
          <a:p>
            <a:pPr algn="ctr"/>
            <a:r>
              <a:rPr lang="en-US" sz="1600" b="1" dirty="0"/>
              <a:t>&lt;pH </a:t>
            </a:r>
          </a:p>
          <a:p>
            <a:pPr algn="ctr"/>
            <a:r>
              <a:rPr lang="en-US" sz="1600" b="1" dirty="0"/>
              <a:t>&lt;Dissolved  oxygen (DO), </a:t>
            </a:r>
          </a:p>
          <a:p>
            <a:pPr algn="ctr"/>
            <a:r>
              <a:rPr lang="en-US" sz="1600" b="1" dirty="0"/>
              <a:t>&lt;&gt;Primary production (PP)</a:t>
            </a:r>
          </a:p>
          <a:p>
            <a:pPr algn="ctr"/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243000" y="3929719"/>
            <a:ext cx="16231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Risk for marine fisheries,  food-webs, and ecosystem resilience</a:t>
            </a:r>
          </a:p>
        </p:txBody>
      </p:sp>
      <p:sp>
        <p:nvSpPr>
          <p:cNvPr id="12" name="Oval 11"/>
          <p:cNvSpPr/>
          <p:nvPr/>
        </p:nvSpPr>
        <p:spPr>
          <a:xfrm>
            <a:off x="5681915" y="314564"/>
            <a:ext cx="4705350" cy="427734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33748" y="749200"/>
            <a:ext cx="3241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Anthropogenic </a:t>
            </a:r>
          </a:p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climate change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058" y="202378"/>
            <a:ext cx="5402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Climate change-overfishing-pollution </a:t>
            </a:r>
            <a:r>
              <a:rPr lang="en-US" sz="2800" dirty="0">
                <a:cs typeface="Arial" panose="020B0604020202020204" pitchFamily="34" charset="0"/>
              </a:rPr>
              <a:t>assessment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framework</a:t>
            </a:r>
          </a:p>
        </p:txBody>
      </p:sp>
      <p:sp>
        <p:nvSpPr>
          <p:cNvPr id="17" name="Oval 16"/>
          <p:cNvSpPr/>
          <p:nvPr/>
        </p:nvSpPr>
        <p:spPr>
          <a:xfrm>
            <a:off x="7046621" y="2680003"/>
            <a:ext cx="4731393" cy="405564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73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79" y="0"/>
            <a:ext cx="711231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9144" y="695458"/>
            <a:ext cx="365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amplification of bioaccumulation of organic mercury (i.e. methyl mercury,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MeHg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in the marine food web under climate change scenarios in the Northeastern Pacific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4154" y="6297769"/>
            <a:ext cx="2833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Alava et al. (2018) </a:t>
            </a:r>
            <a:r>
              <a:rPr lang="en-US" sz="1400" i="1" dirty="0"/>
              <a:t>Scientific Reports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797216" y="5190312"/>
            <a:ext cx="806831" cy="122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797216" y="4983432"/>
            <a:ext cx="806831" cy="1226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604047" y="4828599"/>
            <a:ext cx="3535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RCP 8.5: business as usual </a:t>
            </a:r>
            <a:r>
              <a:rPr lang="en-US" sz="1200" dirty="0"/>
              <a:t>(High CO2 emissions)</a:t>
            </a:r>
          </a:p>
          <a:p>
            <a:r>
              <a:rPr lang="en-US" sz="1400" dirty="0"/>
              <a:t>RCP 2.6: mitigation scenario </a:t>
            </a:r>
            <a:r>
              <a:rPr lang="en-US" sz="1200" dirty="0"/>
              <a:t>(Low CO2 emissions)</a:t>
            </a:r>
          </a:p>
          <a:p>
            <a:r>
              <a:rPr lang="en-US" sz="1400" dirty="0"/>
              <a:t>Reference baseline (no CO2 emissions)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7792858" y="5403675"/>
            <a:ext cx="806831" cy="122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383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437" t="17074" r="24683" b="5330"/>
          <a:stretch/>
        </p:blipFill>
        <p:spPr>
          <a:xfrm>
            <a:off x="152269" y="73588"/>
            <a:ext cx="8644001" cy="6748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57146" y="5775678"/>
            <a:ext cx="3526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Source: </a:t>
            </a:r>
            <a:r>
              <a:rPr lang="en-US" sz="2000" b="1" dirty="0"/>
              <a:t>IPCC 2019</a:t>
            </a:r>
          </a:p>
          <a:p>
            <a:pPr algn="r"/>
            <a:r>
              <a:rPr lang="en-US" sz="1400" dirty="0"/>
              <a:t>(SROCC: Chapter 5, </a:t>
            </a:r>
            <a:r>
              <a:rPr lang="en-US" sz="1400" b="1" i="1" dirty="0"/>
              <a:t>Changing Ocean, Marine Ecosystems, and Dependent Communities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693625" y="626995"/>
            <a:ext cx="33902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Adaptation of an assessment framework on climate change-pollutant interactions and impacts</a:t>
            </a:r>
          </a:p>
        </p:txBody>
      </p:sp>
    </p:spTree>
    <p:extLst>
      <p:ext uri="{BB962C8B-B14F-4D97-AF65-F5344CB8AC3E}">
        <p14:creationId xmlns:p14="http://schemas.microsoft.com/office/powerpoint/2010/main" val="1097032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41012" y="137957"/>
            <a:ext cx="11791332" cy="6660112"/>
            <a:chOff x="241012" y="137957"/>
            <a:chExt cx="11791332" cy="6660112"/>
          </a:xfrm>
        </p:grpSpPr>
        <p:sp>
          <p:nvSpPr>
            <p:cNvPr id="22" name="Bent-Up Arrow 21"/>
            <p:cNvSpPr/>
            <p:nvPr/>
          </p:nvSpPr>
          <p:spPr>
            <a:xfrm rot="5400000">
              <a:off x="1879101" y="1632829"/>
              <a:ext cx="2204350" cy="1989660"/>
            </a:xfrm>
            <a:prstGeom prst="bentUpArrow">
              <a:avLst>
                <a:gd name="adj1" fmla="val 4558"/>
                <a:gd name="adj2" fmla="val 7118"/>
                <a:gd name="adj3" fmla="val 1684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Bent Arrow 26"/>
            <p:cNvSpPr/>
            <p:nvPr/>
          </p:nvSpPr>
          <p:spPr>
            <a:xfrm rot="10800000">
              <a:off x="7850659" y="1553695"/>
              <a:ext cx="2383472" cy="2014747"/>
            </a:xfrm>
            <a:prstGeom prst="bentArrow">
              <a:avLst>
                <a:gd name="adj1" fmla="val 4679"/>
                <a:gd name="adj2" fmla="val 7726"/>
                <a:gd name="adj3" fmla="val 16871"/>
                <a:gd name="adj4" fmla="val 4375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" name="Left-Right-Up Arrow 1"/>
            <p:cNvSpPr/>
            <p:nvPr/>
          </p:nvSpPr>
          <p:spPr>
            <a:xfrm rot="10800000">
              <a:off x="3938614" y="1689259"/>
              <a:ext cx="4049316" cy="959942"/>
            </a:xfrm>
            <a:prstGeom prst="leftRightUpArrow">
              <a:avLst>
                <a:gd name="adj1" fmla="val 5889"/>
                <a:gd name="adj2" fmla="val 9722"/>
                <a:gd name="adj3" fmla="val 25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241012" y="1498188"/>
              <a:ext cx="3683954" cy="131479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a typeface="Tahoma" panose="020B0604030504040204" pitchFamily="34" charset="0"/>
                  <a:cs typeface="Tahoma" panose="020B0604030504040204" pitchFamily="34" charset="0"/>
                </a:rPr>
                <a:t>Global &amp; local ocean pollution </a:t>
              </a:r>
            </a:p>
            <a:p>
              <a:pPr algn="ctr"/>
              <a:r>
                <a:rPr lang="en-US" sz="1600" b="1" dirty="0">
                  <a:ea typeface="Tahoma" panose="020B0604030504040204" pitchFamily="34" charset="0"/>
                  <a:cs typeface="Tahoma" panose="020B0604030504040204" pitchFamily="34" charset="0"/>
                </a:rPr>
                <a:t>(pollution-induced climate change sensitivity)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987931" y="1416299"/>
              <a:ext cx="4044413" cy="134880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a typeface="Tahoma" panose="020B0604030504040204" pitchFamily="34" charset="0"/>
                  <a:cs typeface="Tahoma" panose="020B0604030504040204" pitchFamily="34" charset="0"/>
                </a:rPr>
                <a:t>Overfishing: Illegal, Unreported &amp; Unregulated Fisheries </a:t>
              </a:r>
            </a:p>
            <a:p>
              <a:pPr algn="ctr"/>
              <a:r>
                <a:rPr lang="en-US" sz="1600" b="1" dirty="0">
                  <a:ea typeface="Tahoma" panose="020B0604030504040204" pitchFamily="34" charset="0"/>
                  <a:cs typeface="Tahoma" panose="020B0604030504040204" pitchFamily="34" charset="0"/>
                </a:rPr>
                <a:t>(overfishing-induced pollution &amp; climate change sensitivity)</a:t>
              </a:r>
            </a:p>
          </p:txBody>
        </p:sp>
        <p:sp>
          <p:nvSpPr>
            <p:cNvPr id="7" name="Down Arrow 6"/>
            <p:cNvSpPr/>
            <p:nvPr/>
          </p:nvSpPr>
          <p:spPr>
            <a:xfrm>
              <a:off x="5868539" y="360015"/>
              <a:ext cx="204716" cy="1506828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724998" y="137957"/>
              <a:ext cx="4600136" cy="1130882"/>
            </a:xfrm>
            <a:prstGeom prst="roundRect">
              <a:avLst/>
            </a:prstGeom>
            <a:solidFill>
              <a:srgbClr val="FF9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ea typeface="Tahoma" panose="020B0604030504040204" pitchFamily="34" charset="0"/>
                  <a:cs typeface="Tahoma" panose="020B0604030504040204" pitchFamily="34" charset="0"/>
                </a:rPr>
                <a:t>Global &amp; regional climate </a:t>
              </a:r>
              <a:r>
                <a:rPr lang="en-US" b="1" dirty="0">
                  <a:ea typeface="Tahoma" panose="020B0604030504040204" pitchFamily="34" charset="0"/>
                  <a:cs typeface="Tahoma" panose="020B0604030504040204" pitchFamily="34" charset="0"/>
                </a:rPr>
                <a:t>change </a:t>
              </a:r>
            </a:p>
            <a:p>
              <a:pPr algn="ctr"/>
              <a:r>
                <a:rPr lang="en-US" sz="1600" b="1" dirty="0">
                  <a:ea typeface="Tahoma" panose="020B0604030504040204" pitchFamily="34" charset="0"/>
                  <a:cs typeface="Tahoma" panose="020B0604030504040204" pitchFamily="34" charset="0"/>
                </a:rPr>
                <a:t>(climate change-induced </a:t>
              </a:r>
            </a:p>
            <a:p>
              <a:pPr algn="ctr"/>
              <a:r>
                <a:rPr lang="en-US" sz="1600" b="1" dirty="0">
                  <a:ea typeface="Tahoma" panose="020B0604030504040204" pitchFamily="34" charset="0"/>
                  <a:cs typeface="Tahoma" panose="020B0604030504040204" pitchFamily="34" charset="0"/>
                </a:rPr>
                <a:t>pollution &amp; overfishing sensitivity)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997274" y="2674890"/>
              <a:ext cx="3853386" cy="406710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Sensitivity/Vulnerability responses by marine biota/commercial species &amp; foodwebs:</a:t>
              </a:r>
            </a:p>
            <a:p>
              <a:pPr algn="ctr"/>
              <a:endParaRPr lang="en-US" sz="12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500" b="1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Shrinking of fish size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500" b="1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Collapsing of fish stocks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500" b="1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Changes in foodweb composition/structure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500" b="1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Changes in trophic transfer pathways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500" b="1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Increases of pollutant exposures in fish species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500" b="1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Exacerbation of foodwebs’ contaminant bioaccumulation</a:t>
              </a:r>
            </a:p>
          </p:txBody>
        </p:sp>
        <p:sp>
          <p:nvSpPr>
            <p:cNvPr id="24" name="Left-Up Arrow 23"/>
            <p:cNvSpPr/>
            <p:nvPr/>
          </p:nvSpPr>
          <p:spPr>
            <a:xfrm rot="16200000">
              <a:off x="8799842" y="71203"/>
              <a:ext cx="893033" cy="1842446"/>
            </a:xfrm>
            <a:prstGeom prst="leftUpArrow">
              <a:avLst>
                <a:gd name="adj1" fmla="val 10410"/>
                <a:gd name="adj2" fmla="val 16910"/>
                <a:gd name="adj3" fmla="val 2024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Left-Up Arrow 24"/>
            <p:cNvSpPr/>
            <p:nvPr/>
          </p:nvSpPr>
          <p:spPr>
            <a:xfrm rot="10800000">
              <a:off x="1965278" y="545908"/>
              <a:ext cx="1759720" cy="952279"/>
            </a:xfrm>
            <a:prstGeom prst="leftUpArrow">
              <a:avLst>
                <a:gd name="adj1" fmla="val 7683"/>
                <a:gd name="adj2" fmla="val 15957"/>
                <a:gd name="adj3" fmla="val 1979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Arrow 27"/>
            <p:cNvSpPr/>
            <p:nvPr/>
          </p:nvSpPr>
          <p:spPr>
            <a:xfrm>
              <a:off x="7850659" y="4575012"/>
              <a:ext cx="1422995" cy="393384"/>
            </a:xfrm>
            <a:prstGeom prst="rightArrow">
              <a:avLst>
                <a:gd name="adj1" fmla="val 36122"/>
                <a:gd name="adj2" fmla="val 50000"/>
              </a:avLst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9273654" y="3439237"/>
              <a:ext cx="2683628" cy="3358832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  <a:p>
              <a:pPr algn="ctr"/>
              <a:endParaRPr lang="en-US" sz="2000" b="1" dirty="0"/>
            </a:p>
            <a:p>
              <a:pPr algn="ctr"/>
              <a:r>
                <a:rPr lang="en-US" sz="24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Risks</a:t>
              </a:r>
              <a:endParaRPr lang="en-US" sz="1000" dirty="0"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↓ </a:t>
              </a:r>
              <a:r>
                <a:rPr lang="en-US" sz="1600" b="1" dirty="0">
                  <a:ea typeface="Tahoma" panose="020B0604030504040204" pitchFamily="34" charset="0"/>
                  <a:cs typeface="Tahoma" panose="020B0604030504040204" pitchFamily="34" charset="0"/>
                </a:rPr>
                <a:t>Ecosystems health &amp; resilience impacts</a:t>
              </a:r>
            </a:p>
            <a:p>
              <a:pPr algn="ctr"/>
              <a:endParaRPr lang="en-US" sz="500" b="1" dirty="0"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↓ </a:t>
              </a:r>
              <a:r>
                <a:rPr lang="en-US" sz="1600" b="1" dirty="0">
                  <a:ea typeface="Tahoma" panose="020B0604030504040204" pitchFamily="34" charset="0"/>
                  <a:cs typeface="Tahoma" panose="020B0604030504040204" pitchFamily="34" charset="0"/>
                </a:rPr>
                <a:t>Fisheries health/rehabilitation impacts</a:t>
              </a:r>
            </a:p>
            <a:p>
              <a:pPr algn="ctr"/>
              <a:endParaRPr lang="en-US" sz="800" b="1" dirty="0"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↓ </a:t>
              </a:r>
              <a:r>
                <a:rPr lang="en-US" sz="1600" b="1" dirty="0">
                  <a:ea typeface="Tahoma" panose="020B0604030504040204" pitchFamily="34" charset="0"/>
                  <a:cs typeface="Tahoma" panose="020B0604030504040204" pitchFamily="34" charset="0"/>
                </a:rPr>
                <a:t>Public health impacts</a:t>
              </a:r>
              <a:endParaRPr lang="en-US" sz="800" b="1" dirty="0"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↓ </a:t>
              </a:r>
              <a:r>
                <a:rPr lang="en-US" sz="1600" b="1" dirty="0">
                  <a:ea typeface="Tahoma" panose="020B0604030504040204" pitchFamily="34" charset="0"/>
                  <a:cs typeface="Tahoma" panose="020B0604030504040204" pitchFamily="34" charset="0"/>
                </a:rPr>
                <a:t>Socio-economic impacts</a:t>
              </a:r>
            </a:p>
            <a:p>
              <a:pPr algn="ctr"/>
              <a:endParaRPr lang="en-US" sz="800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05819" y="4383943"/>
            <a:ext cx="24156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Multiple-stressors’ interactions &amp; impacts Framework</a:t>
            </a:r>
          </a:p>
        </p:txBody>
      </p:sp>
    </p:spTree>
    <p:extLst>
      <p:ext uri="{BB962C8B-B14F-4D97-AF65-F5344CB8AC3E}">
        <p14:creationId xmlns:p14="http://schemas.microsoft.com/office/powerpoint/2010/main" val="1595979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4522</TotalTime>
  <Words>798</Words>
  <Application>Microsoft Macintosh PowerPoint</Application>
  <PresentationFormat>Widescreen</PresentationFormat>
  <Paragraphs>142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Overfishing and fisheries decline - Review</vt:lpstr>
      <vt:lpstr>Percentage change in fisheries Maximum Revenue Potential is mapped against Human Development Index (HDI) of countries under high CO2 emission scenarios (RCP8.5) by 2050. </vt:lpstr>
      <vt:lpstr>PowerPoint Presentation</vt:lpstr>
      <vt:lpstr>PowerPoint Presentation</vt:lpstr>
      <vt:lpstr>PowerPoint Presentation</vt:lpstr>
      <vt:lpstr>PowerPoint Presentation</vt:lpstr>
      <vt:lpstr>Universal policy pathways to mitigate, reduce and eliminate overfishing, fossil fuel emissions and pollution risks with associated impacts </vt:lpstr>
      <vt:lpstr>PowerPoint Presentation</vt:lpstr>
      <vt:lpstr>PowerPoint Presentation</vt:lpstr>
      <vt:lpstr>Next step:  Modelling climate change, overfishing and pollution</vt:lpstr>
      <vt:lpstr>PowerPoint Presentation</vt:lpstr>
      <vt:lpstr>Working for ocean resilience, works for you.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The University of British Columbia The Institute for the oceans and fisheries </dc:title>
  <dc:creator>Ibrahim Issifu</dc:creator>
  <cp:lastModifiedBy>Ibrahim Issifu</cp:lastModifiedBy>
  <cp:revision>337</cp:revision>
  <dcterms:created xsi:type="dcterms:W3CDTF">2021-03-14T01:06:59Z</dcterms:created>
  <dcterms:modified xsi:type="dcterms:W3CDTF">2021-03-22T20:53:52Z</dcterms:modified>
</cp:coreProperties>
</file>